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9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1" autoAdjust="0"/>
  </p:normalViewPr>
  <p:slideViewPr>
    <p:cSldViewPr snapToGrid="0" snapToObjects="1">
      <p:cViewPr>
        <p:scale>
          <a:sx n="48" d="100"/>
          <a:sy n="48" d="100"/>
        </p:scale>
        <p:origin x="-108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97FF07-63BE-3B41-9DB8-CEFAF9A0AAC2}" type="datetimeFigureOut">
              <a:rPr lang="en-US" smtClean="0"/>
              <a:pPr/>
              <a:t>12/6/2011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638" y="1704947"/>
            <a:ext cx="7611561" cy="15873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HIPAA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Training for EMS Personnel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278" y="3733800"/>
            <a:ext cx="3254375" cy="167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6" descr="STEMS Newsletter logo 09 small.jpg"/>
          <p:cNvPicPr>
            <a:picLocks noChangeAspect="1"/>
          </p:cNvPicPr>
          <p:nvPr/>
        </p:nvPicPr>
        <p:blipFill>
          <a:blip r:embed="rId2" cstate="print"/>
          <a:srcRect l="11423" r="12749"/>
          <a:stretch>
            <a:fillRect/>
          </a:stretch>
        </p:blipFill>
        <p:spPr bwMode="auto">
          <a:xfrm>
            <a:off x="2729279" y="3733800"/>
            <a:ext cx="32543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tar of li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638" y="1057247"/>
            <a:ext cx="1302273" cy="129540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of </a:t>
            </a:r>
            <a:r>
              <a:rPr lang="en-US" dirty="0" smtClean="0"/>
              <a:t>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penalties for violation of </a:t>
            </a:r>
            <a:r>
              <a:rPr lang="en-US" dirty="0" smtClean="0"/>
              <a:t>HIPAA </a:t>
            </a:r>
            <a:r>
              <a:rPr lang="en-US" dirty="0" smtClean="0"/>
              <a:t>regulation include </a:t>
            </a:r>
            <a:r>
              <a:rPr lang="en-US" i="1" u="sng" dirty="0" smtClean="0"/>
              <a:t>fines</a:t>
            </a:r>
          </a:p>
          <a:p>
            <a:pPr lvl="1"/>
            <a:r>
              <a:rPr lang="en-US" i="1" u="sng" dirty="0" smtClean="0"/>
              <a:t>acted without knowing what you were doing was wrong</a:t>
            </a:r>
          </a:p>
          <a:p>
            <a:r>
              <a:rPr lang="en-US" dirty="0" smtClean="0"/>
              <a:t>Criminal penalties can include </a:t>
            </a:r>
            <a:r>
              <a:rPr lang="en-US" b="1" i="1" u="sng" dirty="0" smtClean="0"/>
              <a:t>fines and jail</a:t>
            </a:r>
          </a:p>
          <a:p>
            <a:pPr lvl="1"/>
            <a:r>
              <a:rPr lang="en-US" i="1" u="sng" dirty="0" smtClean="0"/>
              <a:t> knowing what you were doing is wrong and tried to get profit from it</a:t>
            </a:r>
          </a:p>
          <a:p>
            <a:r>
              <a:rPr lang="en-US" dirty="0" smtClean="0"/>
              <a:t>Enforcement </a:t>
            </a:r>
            <a:r>
              <a:rPr lang="en-US" i="1" u="sng" dirty="0" smtClean="0"/>
              <a:t>targets the healthcare provider </a:t>
            </a:r>
            <a:r>
              <a:rPr lang="en-US" dirty="0" smtClean="0"/>
              <a:t>and agency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</a:t>
            </a:r>
            <a:r>
              <a:rPr lang="en-US" dirty="0" smtClean="0"/>
              <a:t>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Using PHI (Definitions)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Protecting PHI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PHI can be defined as any medical information concerning a patient identification;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Name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ID number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Or  any means of identification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Because EMS agencies operate in a </a:t>
            </a:r>
            <a:r>
              <a:rPr lang="en-US" i="1" u="sng" dirty="0" smtClean="0"/>
              <a:t>field setting</a:t>
            </a:r>
            <a:r>
              <a:rPr lang="en-US" dirty="0" smtClean="0"/>
              <a:t>, </a:t>
            </a:r>
            <a:r>
              <a:rPr lang="en-US" dirty="0" smtClean="0"/>
              <a:t>HIPAA </a:t>
            </a:r>
            <a:r>
              <a:rPr lang="en-US" dirty="0" smtClean="0"/>
              <a:t>uses standards of </a:t>
            </a:r>
            <a:r>
              <a:rPr lang="en-US" i="1" u="sng" dirty="0" smtClean="0"/>
              <a:t>reasonableness</a:t>
            </a:r>
            <a:r>
              <a:rPr lang="en-US" dirty="0" smtClean="0"/>
              <a:t> to address privacy &amp; </a:t>
            </a:r>
            <a:r>
              <a:rPr lang="en-US" dirty="0" smtClean="0"/>
              <a:t>PHI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Generally, patient privacy and PHI become an </a:t>
            </a:r>
            <a:r>
              <a:rPr lang="en-US" i="1" u="sng" dirty="0" smtClean="0"/>
              <a:t>issue in a pre–hospital setting</a:t>
            </a:r>
            <a:r>
              <a:rPr lang="en-US" dirty="0" smtClean="0"/>
              <a:t> when loading a patient and access is not controlled</a:t>
            </a:r>
            <a:endParaRPr lang="en-US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Personnel need to focus on information request going </a:t>
            </a:r>
            <a:r>
              <a:rPr lang="en-US" i="1" u="sng" dirty="0" smtClean="0"/>
              <a:t>out</a:t>
            </a:r>
            <a:r>
              <a:rPr lang="en-US" dirty="0" smtClean="0"/>
              <a:t>, not coming </a:t>
            </a:r>
            <a:r>
              <a:rPr lang="en-US" i="1" u="sng" dirty="0" smtClean="0"/>
              <a:t>in</a:t>
            </a:r>
            <a:r>
              <a:rPr lang="en-US" dirty="0" smtClean="0"/>
              <a:t>, and </a:t>
            </a:r>
            <a:r>
              <a:rPr lang="en-US" i="1" u="sng" dirty="0" smtClean="0"/>
              <a:t>who is making the </a:t>
            </a:r>
            <a:r>
              <a:rPr lang="en-US" i="1" u="sng" dirty="0" smtClean="0"/>
              <a:t>request</a:t>
            </a:r>
            <a:endParaRPr lang="en-US" i="1" u="sng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Generally, other public safety agencies that do not charge for services are not covered by </a:t>
            </a:r>
            <a:r>
              <a:rPr lang="en-US" dirty="0" smtClean="0"/>
              <a:t>HIPAA. </a:t>
            </a:r>
            <a:r>
              <a:rPr lang="en-US" dirty="0" smtClean="0"/>
              <a:t>These include </a:t>
            </a:r>
            <a:r>
              <a:rPr lang="en-US" i="1" u="sng" dirty="0" smtClean="0"/>
              <a:t>911 centers, Fire Departments and Law Enforcements</a:t>
            </a:r>
            <a:endParaRPr lang="en-US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Basic Rules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PHI may </a:t>
            </a:r>
            <a:r>
              <a:rPr lang="en-US" i="1" u="sng" dirty="0" smtClean="0"/>
              <a:t>only</a:t>
            </a:r>
            <a:r>
              <a:rPr lang="en-US" dirty="0" smtClean="0"/>
              <a:t> be shared for </a:t>
            </a:r>
            <a:r>
              <a:rPr lang="en-US" i="1" u="sng" dirty="0" smtClean="0"/>
              <a:t>“treatment, payment or operational needs” </a:t>
            </a:r>
            <a:r>
              <a:rPr lang="en-US" dirty="0" smtClean="0"/>
              <a:t>EMS of agencies. Other requests require written consent from </a:t>
            </a:r>
            <a:r>
              <a:rPr lang="en-US" dirty="0" smtClean="0"/>
              <a:t>patient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 </a:t>
            </a:r>
            <a:r>
              <a:rPr lang="en-US" i="1" u="sng" dirty="0" smtClean="0"/>
              <a:t>“minimum necessary information requirement</a:t>
            </a:r>
            <a:r>
              <a:rPr lang="en-US" dirty="0" smtClean="0"/>
              <a:t>” is standard for all use of PHI </a:t>
            </a:r>
            <a:r>
              <a:rPr lang="en-US" i="1" u="sng" dirty="0" smtClean="0"/>
              <a:t>outside of </a:t>
            </a:r>
            <a:r>
              <a:rPr lang="en-US" b="1" i="1" u="sng" dirty="0" smtClean="0"/>
              <a:t>treatment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includes sharing PHI between;</a:t>
            </a:r>
          </a:p>
          <a:p>
            <a:pPr lvl="1"/>
            <a:r>
              <a:rPr lang="en-US" dirty="0" smtClean="0"/>
              <a:t>First Responders</a:t>
            </a:r>
          </a:p>
          <a:p>
            <a:pPr lvl="1"/>
            <a:r>
              <a:rPr lang="en-US" dirty="0" smtClean="0"/>
              <a:t>EMS personnel</a:t>
            </a:r>
          </a:p>
          <a:p>
            <a:pPr lvl="1"/>
            <a:r>
              <a:rPr lang="en-US" dirty="0" smtClean="0"/>
              <a:t>ER staff</a:t>
            </a:r>
          </a:p>
          <a:p>
            <a:pPr lvl="1"/>
            <a:r>
              <a:rPr lang="en-US" dirty="0" smtClean="0"/>
              <a:t>Pharmacies and other in kind parties</a:t>
            </a:r>
          </a:p>
          <a:p>
            <a:r>
              <a:rPr lang="en-US" dirty="0" smtClean="0"/>
              <a:t>By</a:t>
            </a:r>
          </a:p>
          <a:p>
            <a:pPr lvl="1"/>
            <a:r>
              <a:rPr lang="en-US" dirty="0" smtClean="0"/>
              <a:t>Voice, Paper</a:t>
            </a:r>
          </a:p>
          <a:p>
            <a:pPr lvl="1"/>
            <a:r>
              <a:rPr lang="en-US" dirty="0" smtClean="0"/>
              <a:t>Electronic/telecommunication means</a:t>
            </a:r>
          </a:p>
          <a:p>
            <a:r>
              <a:rPr lang="en-US" dirty="0" smtClean="0"/>
              <a:t>EMS agencies, Billing companies, guarantors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Healthcare Operations included in sharing of PHI;</a:t>
            </a:r>
          </a:p>
          <a:p>
            <a:pPr lvl="1"/>
            <a:r>
              <a:rPr lang="en-US" dirty="0" smtClean="0"/>
              <a:t>EMS personnel</a:t>
            </a:r>
          </a:p>
          <a:p>
            <a:pPr lvl="1"/>
            <a:r>
              <a:rPr lang="en-US" dirty="0" smtClean="0"/>
              <a:t>Supervisors</a:t>
            </a:r>
          </a:p>
          <a:p>
            <a:pPr lvl="1"/>
            <a:r>
              <a:rPr lang="en-US" dirty="0" smtClean="0"/>
              <a:t>QA/QI</a:t>
            </a:r>
          </a:p>
          <a:p>
            <a:pPr lvl="1"/>
            <a:r>
              <a:rPr lang="en-US" dirty="0" smtClean="0"/>
              <a:t>Medical Control Physician</a:t>
            </a:r>
          </a:p>
          <a:p>
            <a:pPr lvl="1"/>
            <a:r>
              <a:rPr lang="en-US" dirty="0" smtClean="0"/>
              <a:t>Administrative personnel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Case reviews</a:t>
            </a:r>
          </a:p>
          <a:p>
            <a:pPr lvl="1"/>
            <a:r>
              <a:rPr lang="en-US" dirty="0" smtClean="0"/>
              <a:t>CISD meetings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PHI needs to be shared with other public safety groups, Gov. agencies or other officials in operational settings such requests:</a:t>
            </a:r>
          </a:p>
          <a:p>
            <a:pPr lvl="1"/>
            <a:r>
              <a:rPr lang="en-US" i="1" u="sng" dirty="0" smtClean="0"/>
              <a:t>Must be directly related to a justifiable “need” as permitted by </a:t>
            </a:r>
            <a:r>
              <a:rPr lang="en-US" i="1" u="sng" dirty="0" smtClean="0"/>
              <a:t>HIPAA </a:t>
            </a:r>
            <a:r>
              <a:rPr lang="en-US" i="1" u="sng" dirty="0" smtClean="0"/>
              <a:t>regulations</a:t>
            </a:r>
            <a:endParaRPr lang="en-US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 request for PHI include;</a:t>
            </a:r>
          </a:p>
          <a:p>
            <a:pPr lvl="1"/>
            <a:r>
              <a:rPr lang="en-US" i="1" u="sng" dirty="0" smtClean="0"/>
              <a:t>Mandated Requirements of Law</a:t>
            </a:r>
          </a:p>
          <a:p>
            <a:pPr lvl="1"/>
            <a:r>
              <a:rPr lang="en-US" i="1" u="sng" dirty="0" smtClean="0"/>
              <a:t>Public Health Activities</a:t>
            </a:r>
          </a:p>
          <a:p>
            <a:pPr lvl="1"/>
            <a:r>
              <a:rPr lang="en-US" i="1" u="sng" dirty="0" smtClean="0"/>
              <a:t>Abuse/Domestic Situations</a:t>
            </a:r>
          </a:p>
          <a:p>
            <a:pPr lvl="1"/>
            <a:r>
              <a:rPr lang="en-US" i="1" u="sng" dirty="0" smtClean="0"/>
              <a:t>Health Oversight Activities</a:t>
            </a:r>
          </a:p>
          <a:p>
            <a:pPr lvl="1"/>
            <a:r>
              <a:rPr lang="en-US" i="1" u="sng" dirty="0" smtClean="0"/>
              <a:t>Judicial &amp; Administrative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Law Enforcement Activities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request for PHI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Deceased Patients</a:t>
            </a:r>
          </a:p>
          <a:p>
            <a:r>
              <a:rPr lang="en-US" i="1" u="sng" dirty="0" smtClean="0"/>
              <a:t>Tissue Donation Patients</a:t>
            </a:r>
          </a:p>
          <a:p>
            <a:r>
              <a:rPr lang="en-US" i="1" u="sng" dirty="0" smtClean="0"/>
              <a:t>Research Purposes</a:t>
            </a:r>
          </a:p>
          <a:p>
            <a:r>
              <a:rPr lang="en-US" i="1" u="sng" dirty="0" smtClean="0"/>
              <a:t>Threat to Public Safety</a:t>
            </a:r>
          </a:p>
          <a:p>
            <a:r>
              <a:rPr lang="en-US" i="1" u="sng" dirty="0" smtClean="0"/>
              <a:t>Specialized Government Functions</a:t>
            </a:r>
          </a:p>
          <a:p>
            <a:r>
              <a:rPr lang="en-US" i="1" u="sng" dirty="0" smtClean="0"/>
              <a:t>Workers Compensation</a:t>
            </a:r>
            <a:endParaRPr lang="en-US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Outline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is </a:t>
            </a:r>
            <a:r>
              <a:rPr lang="en-US" sz="3200" dirty="0" smtClean="0"/>
              <a:t>HIPAA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Components of </a:t>
            </a:r>
            <a:r>
              <a:rPr lang="en-US" sz="3200" dirty="0" smtClean="0"/>
              <a:t>HIPAA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Examples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Review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request for PHI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Law Enforcement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Process/Covered by Law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Identification and Location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Victims of Crime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Deceased Patients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Crime on Premises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Reporting Crime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request for PHI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</a:t>
            </a:r>
            <a:r>
              <a:rPr lang="en-US" i="1" dirty="0" smtClean="0"/>
              <a:t>, “</a:t>
            </a:r>
            <a:r>
              <a:rPr lang="en-US" i="1" u="sng" dirty="0" smtClean="0"/>
              <a:t>valid</a:t>
            </a:r>
            <a:r>
              <a:rPr lang="en-US" i="1" dirty="0" smtClean="0"/>
              <a:t>” </a:t>
            </a:r>
            <a:r>
              <a:rPr lang="en-US" dirty="0" smtClean="0"/>
              <a:t>requests for PHI from other public safety agencies may be granted keeping </a:t>
            </a:r>
            <a:r>
              <a:rPr lang="en-US" i="1" u="sng" dirty="0" smtClean="0"/>
              <a:t>“the best interest of the patient”</a:t>
            </a:r>
            <a:r>
              <a:rPr lang="en-US" dirty="0" smtClean="0"/>
              <a:t> in mind</a:t>
            </a:r>
          </a:p>
          <a:p>
            <a:r>
              <a:rPr lang="en-US" dirty="0" smtClean="0"/>
              <a:t>In many cases, EMS personnel must use </a:t>
            </a:r>
            <a:r>
              <a:rPr lang="en-US" i="1" u="sng" dirty="0" smtClean="0"/>
              <a:t>“professional judgment”</a:t>
            </a:r>
            <a:r>
              <a:rPr lang="en-US" dirty="0" smtClean="0"/>
              <a:t> in granting such PHI request</a:t>
            </a:r>
          </a:p>
          <a:p>
            <a:r>
              <a:rPr lang="en-US" dirty="0" smtClean="0"/>
              <a:t>PHI must remain confidential for all other requests unless “prior written authorization” has been obtained from the patient.</a:t>
            </a:r>
          </a:p>
          <a:p>
            <a:r>
              <a:rPr lang="en-US" b="1" i="1" u="sng" dirty="0" smtClean="0"/>
              <a:t>It cannot be released without written consent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 – Family &amp;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exception is information request from </a:t>
            </a:r>
            <a:r>
              <a:rPr lang="en-US" i="1" u="sng" dirty="0" smtClean="0"/>
              <a:t>“family, friends or other individuals involved in care or payment arrangements for the patient”</a:t>
            </a:r>
          </a:p>
          <a:p>
            <a:endParaRPr lang="en-US" i="1" u="sng" dirty="0" smtClean="0"/>
          </a:p>
          <a:p>
            <a:r>
              <a:rPr lang="en-US" dirty="0" smtClean="0"/>
              <a:t>EMS personnel can grant limited requests with the approval of the patient or by using </a:t>
            </a:r>
            <a:r>
              <a:rPr lang="en-US" i="1" u="sng" dirty="0" smtClean="0"/>
              <a:t>“professional judgment”</a:t>
            </a:r>
            <a:r>
              <a:rPr lang="en-US" dirty="0" smtClean="0"/>
              <a:t> when the patient is incapacitated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PHI – </a:t>
            </a:r>
            <a:r>
              <a:rPr lang="en-US" sz="4444" dirty="0" smtClean="0"/>
              <a:t>4 Step Decision Method</a:t>
            </a:r>
            <a:endParaRPr lang="en-US" sz="4444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information coming </a:t>
            </a:r>
            <a:r>
              <a:rPr lang="en-US" i="1" u="sng" dirty="0" smtClean="0"/>
              <a:t>in</a:t>
            </a:r>
            <a:r>
              <a:rPr lang="en-US" dirty="0" smtClean="0"/>
              <a:t> or going </a:t>
            </a:r>
            <a:r>
              <a:rPr lang="en-US" i="1" u="sng" dirty="0" smtClean="0"/>
              <a:t>out?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u="sng" dirty="0" smtClean="0"/>
              <a:t>Who </a:t>
            </a:r>
            <a:r>
              <a:rPr lang="en-US" dirty="0" smtClean="0"/>
              <a:t>is making the PHI request &amp; </a:t>
            </a:r>
            <a:r>
              <a:rPr lang="en-US" i="1" u="sng" dirty="0" smtClean="0"/>
              <a:t>what</a:t>
            </a:r>
            <a:r>
              <a:rPr lang="en-US" dirty="0" smtClean="0"/>
              <a:t> is the reason?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it meet </a:t>
            </a:r>
            <a:r>
              <a:rPr lang="en-US" i="1" u="sng" dirty="0" smtClean="0"/>
              <a:t>treatment, payment or operational requirements?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not, is the reason </a:t>
            </a:r>
            <a:r>
              <a:rPr lang="en-US" i="1" u="sng" dirty="0" smtClean="0"/>
              <a:t>valid</a:t>
            </a:r>
            <a:r>
              <a:rPr lang="en-US" dirty="0" smtClean="0"/>
              <a:t> and </a:t>
            </a:r>
            <a:r>
              <a:rPr lang="en-US" i="1" u="sng" dirty="0" smtClean="0"/>
              <a:t>appropriate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 – </a:t>
            </a:r>
            <a:r>
              <a:rPr lang="en-US" sz="4000" dirty="0" smtClean="0"/>
              <a:t>NPP Notification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“Notice of privacy practices” (NPP) including patient rights must be provided to each patient at the time of service or as soon as possible after said encounter</a:t>
            </a:r>
          </a:p>
          <a:p>
            <a:endParaRPr lang="en-US" dirty="0" smtClean="0"/>
          </a:p>
          <a:p>
            <a:r>
              <a:rPr lang="en-US" dirty="0" smtClean="0"/>
              <a:t>HIPAA </a:t>
            </a:r>
            <a:r>
              <a:rPr lang="en-US" dirty="0" smtClean="0"/>
              <a:t>regulations give patients specific rights concerning PHI and how it is used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PHI -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Safeguards</a:t>
            </a:r>
          </a:p>
          <a:p>
            <a:r>
              <a:rPr lang="en-US" dirty="0" smtClean="0"/>
              <a:t>Limited access</a:t>
            </a:r>
          </a:p>
          <a:p>
            <a:r>
              <a:rPr lang="en-US" dirty="0" smtClean="0"/>
              <a:t>E-PCRs must meet </a:t>
            </a:r>
            <a:r>
              <a:rPr lang="en-US" dirty="0" smtClean="0"/>
              <a:t>HIPAA </a:t>
            </a:r>
            <a:r>
              <a:rPr lang="en-US" dirty="0" smtClean="0"/>
              <a:t>security for electronic PHI</a:t>
            </a:r>
          </a:p>
          <a:p>
            <a:r>
              <a:rPr lang="en-US" dirty="0" smtClean="0"/>
              <a:t>Passwords, identification and protocols</a:t>
            </a:r>
          </a:p>
          <a:p>
            <a:r>
              <a:rPr lang="en-US" dirty="0" smtClean="0"/>
              <a:t>Request for PHI (administrative approval)</a:t>
            </a:r>
          </a:p>
          <a:p>
            <a:r>
              <a:rPr lang="en-US" dirty="0" smtClean="0"/>
              <a:t>Dedicated Fax line</a:t>
            </a:r>
          </a:p>
          <a:p>
            <a:r>
              <a:rPr lang="en-US" dirty="0" smtClean="0"/>
              <a:t>E-mailing of PHI (PHI security standards)</a:t>
            </a:r>
          </a:p>
          <a:p>
            <a:r>
              <a:rPr lang="en-US" dirty="0" smtClean="0"/>
              <a:t>Made in writing</a:t>
            </a:r>
          </a:p>
          <a:p>
            <a:r>
              <a:rPr lang="en-US" dirty="0" smtClean="0"/>
              <a:t>More information Google 2006 45 CFR 164.500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Pt. walking across intersection is hit by car at 55 MPH. The vehicle was involved in MVA just prior to striking the pt.</a:t>
            </a:r>
          </a:p>
          <a:p>
            <a:r>
              <a:rPr lang="en-US" dirty="0" smtClean="0"/>
              <a:t>EMS, Fire, Police &amp; SPD all have responded</a:t>
            </a:r>
          </a:p>
          <a:p>
            <a:r>
              <a:rPr lang="en-US" dirty="0" smtClean="0"/>
              <a:t>Pt has multiple injuries, is unresponsive, open Fx both legs, with lots of bleeding and vitals are deteriorating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 &amp; Police on scene first</a:t>
            </a:r>
          </a:p>
          <a:p>
            <a:r>
              <a:rPr lang="en-US" dirty="0" smtClean="0"/>
              <a:t>Fire starts treating pt. in front of many bystanders that were helping the victim</a:t>
            </a:r>
          </a:p>
          <a:p>
            <a:endParaRPr lang="en-US" dirty="0" smtClean="0"/>
          </a:p>
          <a:p>
            <a:r>
              <a:rPr lang="en-US" b="1" i="1" u="sng" dirty="0" smtClean="0"/>
              <a:t>Did a </a:t>
            </a:r>
            <a:r>
              <a:rPr lang="en-US" b="1" i="1" u="sng" dirty="0" smtClean="0"/>
              <a:t>HIPAA </a:t>
            </a:r>
            <a:r>
              <a:rPr lang="en-US" b="1" i="1" u="sng" dirty="0" smtClean="0"/>
              <a:t>violation occur?</a:t>
            </a:r>
            <a:endParaRPr lang="en-US" b="1" i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– First responders need to treat pt. in the environment found, no reasonable measures could be taken to assure privacy</a:t>
            </a:r>
          </a:p>
          <a:p>
            <a:r>
              <a:rPr lang="en-US" dirty="0" smtClean="0"/>
              <a:t>Ambulance arrives, crew goes to pt. The first responder gives a detailed report to the crew in front of bystanders and Police.</a:t>
            </a:r>
          </a:p>
          <a:p>
            <a:pPr lvl="1"/>
            <a:r>
              <a:rPr lang="en-US" b="1" i="1" u="sng" dirty="0" smtClean="0"/>
              <a:t>Did </a:t>
            </a:r>
            <a:r>
              <a:rPr lang="en-US" b="1" i="1" u="sng" dirty="0" smtClean="0"/>
              <a:t>HIPAA </a:t>
            </a:r>
            <a:r>
              <a:rPr lang="en-US" b="1" i="1" u="sng" dirty="0" smtClean="0"/>
              <a:t>violation occur?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– First responders need to give report to the crew</a:t>
            </a:r>
          </a:p>
          <a:p>
            <a:endParaRPr lang="en-US" dirty="0" smtClean="0"/>
          </a:p>
          <a:p>
            <a:r>
              <a:rPr lang="en-US" dirty="0" smtClean="0"/>
              <a:t>The crew loads the pt into the ambulance and starts treating pt.</a:t>
            </a:r>
          </a:p>
          <a:p>
            <a:r>
              <a:rPr lang="en-US" dirty="0" smtClean="0"/>
              <a:t>A few minutes later a firefighter brings a priest over that says he know the pt.</a:t>
            </a:r>
          </a:p>
          <a:p>
            <a:r>
              <a:rPr lang="en-US" dirty="0" smtClean="0"/>
              <a:t>The priest ask about pt condition and ask if the pt is going to die?</a:t>
            </a:r>
          </a:p>
          <a:p>
            <a:r>
              <a:rPr lang="en-US" dirty="0" smtClean="0"/>
              <a:t>Is this a </a:t>
            </a:r>
            <a:r>
              <a:rPr lang="en-US" dirty="0" smtClean="0"/>
              <a:t>HIPAA </a:t>
            </a:r>
            <a:r>
              <a:rPr lang="en-US" dirty="0" smtClean="0"/>
              <a:t>issue?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HIPAA?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“HIPAA” </a:t>
            </a:r>
            <a:r>
              <a:rPr lang="en-US" dirty="0" smtClean="0"/>
              <a:t>stands for the Health Insurance Portability and Accountability Act of 1996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Passed in the early 1990s to regulate </a:t>
            </a:r>
            <a:r>
              <a:rPr lang="en-US" dirty="0" smtClean="0"/>
              <a:t>questionable</a:t>
            </a:r>
            <a:r>
              <a:rPr lang="en-US" dirty="0" smtClean="0"/>
              <a:t> policies </a:t>
            </a:r>
            <a:r>
              <a:rPr lang="en-US" dirty="0" smtClean="0"/>
              <a:t>and practices of </a:t>
            </a:r>
            <a:r>
              <a:rPr lang="en-US" dirty="0" smtClean="0"/>
              <a:t>health maintenance organizations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Created </a:t>
            </a:r>
            <a:r>
              <a:rPr lang="en-US" i="1" u="sng" dirty="0" smtClean="0"/>
              <a:t>privacy </a:t>
            </a:r>
            <a:r>
              <a:rPr lang="en-US" i="1" u="sng" dirty="0" smtClean="0"/>
              <a:t>practice </a:t>
            </a:r>
            <a:r>
              <a:rPr lang="en-US" dirty="0" smtClean="0"/>
              <a:t>standards that the healthcare worker must follow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8172"/>
            <a:ext cx="8229600" cy="4257462"/>
          </a:xfrm>
        </p:spPr>
        <p:txBody>
          <a:bodyPr>
            <a:normAutofit/>
          </a:bodyPr>
          <a:lstStyle/>
          <a:p>
            <a:r>
              <a:rPr lang="en-US" dirty="0" smtClean="0"/>
              <a:t>YES – The information request means PHI would be given out. The relationship between pt and priest would have to be verified. </a:t>
            </a:r>
            <a:r>
              <a:rPr lang="en-US" u="sng" dirty="0" smtClean="0"/>
              <a:t>Proceed with caution, minimum necessary information requirement in place</a:t>
            </a:r>
          </a:p>
          <a:p>
            <a:endParaRPr lang="en-US" u="sng" dirty="0" smtClean="0"/>
          </a:p>
          <a:p>
            <a:r>
              <a:rPr lang="en-US" dirty="0" smtClean="0"/>
              <a:t>A few minutes later a Police officer brings an obviously upset woman to the rig who states that is her son and ask will he live and what is his condition?</a:t>
            </a:r>
          </a:p>
          <a:p>
            <a:r>
              <a:rPr lang="en-US" dirty="0" smtClean="0"/>
              <a:t>Is this a </a:t>
            </a:r>
            <a:r>
              <a:rPr lang="en-US" dirty="0" smtClean="0"/>
              <a:t>HIPAA </a:t>
            </a:r>
            <a:r>
              <a:rPr lang="en-US" dirty="0" smtClean="0"/>
              <a:t>issue?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 -The information request means PHI would be given OUT. The Police say yes this is his mother, proceed with caution again in what information you share</a:t>
            </a:r>
          </a:p>
          <a:p>
            <a:r>
              <a:rPr lang="en-US" dirty="0" smtClean="0"/>
              <a:t>You leave the scene with pt. You give a radio report to MC with PHI exchange.</a:t>
            </a:r>
          </a:p>
          <a:p>
            <a:r>
              <a:rPr lang="en-US" dirty="0" smtClean="0"/>
              <a:t>Is this a </a:t>
            </a:r>
            <a:r>
              <a:rPr lang="en-US" dirty="0" smtClean="0"/>
              <a:t>HIPAA </a:t>
            </a:r>
            <a:r>
              <a:rPr lang="en-US" dirty="0" smtClean="0"/>
              <a:t>issue?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&amp; Yes – PHI is given out, generally pt ID is not given over radio. If that is needed or requested via MC use a cell phone</a:t>
            </a:r>
          </a:p>
          <a:p>
            <a:endParaRPr lang="en-US" dirty="0" smtClean="0"/>
          </a:p>
          <a:p>
            <a:r>
              <a:rPr lang="en-US" dirty="0" smtClean="0"/>
              <a:t>You arrive at Hospital and you transfer care over to them. While writing your PCR a crew member from another department states “WOW” that was a bad one, huh?</a:t>
            </a:r>
          </a:p>
          <a:p>
            <a:r>
              <a:rPr lang="en-US" dirty="0" smtClean="0"/>
              <a:t>Did a </a:t>
            </a:r>
            <a:r>
              <a:rPr lang="en-US" dirty="0" smtClean="0"/>
              <a:t>HIPAA </a:t>
            </a:r>
            <a:r>
              <a:rPr lang="en-US" dirty="0" smtClean="0"/>
              <a:t>violation occur?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– Only crew members directly involved with the call, supervisors or other administrative personnel should be reading PCR’s.</a:t>
            </a:r>
          </a:p>
          <a:p>
            <a:r>
              <a:rPr lang="en-US" dirty="0" smtClean="0"/>
              <a:t>Police officers on the scene and at the hospital requested certain information including pt identity and condition. They are requesting this information as part of a potential fatality investigation</a:t>
            </a:r>
          </a:p>
          <a:p>
            <a:r>
              <a:rPr lang="en-US" dirty="0" smtClean="0"/>
              <a:t>Is it a </a:t>
            </a:r>
            <a:r>
              <a:rPr lang="en-US" dirty="0" smtClean="0"/>
              <a:t>HIPAA </a:t>
            </a:r>
            <a:r>
              <a:rPr lang="en-US" dirty="0" smtClean="0"/>
              <a:t>violation to provide this information?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– LEA Issues</a:t>
            </a:r>
          </a:p>
          <a:p>
            <a:r>
              <a:rPr lang="en-US" dirty="0" smtClean="0"/>
              <a:t>In this case of a potentially fatal MVC, providing the Police with certain information for the investigation is appropriate. </a:t>
            </a:r>
            <a:r>
              <a:rPr lang="en-US" u="sng" dirty="0" smtClean="0"/>
              <a:t>This is limited “minimum necessary information requirement”.</a:t>
            </a:r>
          </a:p>
          <a:p>
            <a:r>
              <a:rPr lang="en-US" dirty="0" smtClean="0"/>
              <a:t>Several weeks later you are contacted by patients attorney, who wants to talk with you about the incident and pt injuries.</a:t>
            </a:r>
          </a:p>
          <a:p>
            <a:r>
              <a:rPr lang="en-US" dirty="0" smtClean="0"/>
              <a:t>Is it a </a:t>
            </a:r>
            <a:r>
              <a:rPr lang="en-US" dirty="0" smtClean="0"/>
              <a:t>HIPAA </a:t>
            </a:r>
            <a:r>
              <a:rPr lang="en-US" dirty="0" smtClean="0"/>
              <a:t>violation to speak with this individual?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Possibly – Confirm ID and make sure he has authorization as the pt. representative. This is better handled with a subpoena for deposition or trial.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concept </a:t>
            </a:r>
            <a:r>
              <a:rPr lang="en-US" b="1" dirty="0" smtClean="0"/>
              <a:t>of PHI and the rule</a:t>
            </a:r>
            <a:r>
              <a:rPr lang="en-US" dirty="0" smtClean="0"/>
              <a:t>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Know when </a:t>
            </a:r>
            <a:r>
              <a:rPr lang="en-US" b="1" dirty="0" smtClean="0"/>
              <a:t>“minimum necessary requirements” </a:t>
            </a:r>
            <a:r>
              <a:rPr lang="en-US" dirty="0" smtClean="0"/>
              <a:t>should be used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Respect the </a:t>
            </a:r>
            <a:r>
              <a:rPr lang="en-US" b="1" dirty="0" smtClean="0"/>
              <a:t>Privacy</a:t>
            </a:r>
            <a:r>
              <a:rPr lang="en-US" dirty="0" smtClean="0"/>
              <a:t> of </a:t>
            </a:r>
            <a:r>
              <a:rPr lang="en-US" smtClean="0"/>
              <a:t>the Patient</a:t>
            </a:r>
          </a:p>
          <a:p>
            <a:pPr>
              <a:buNone/>
            </a:pPr>
            <a:endParaRPr lang="en-US" smtClean="0"/>
          </a:p>
          <a:p>
            <a:r>
              <a:rPr lang="en-US" dirty="0" smtClean="0"/>
              <a:t>Act in the </a:t>
            </a:r>
            <a:r>
              <a:rPr lang="en-US" b="1" dirty="0" smtClean="0"/>
              <a:t>Best interest of Patients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“Until now, virtually no federal rules existed to protect the privacy of health information and guarantee access to such information.  This final rule establishes, for the first time, a set of basic national privacy standards and fair information practices that provides all Americans with a basic level of protection and peace of mind that is essential to their final participation in their care.”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/>
              <a:t>-Preamble to December 2002 Privacy Rule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Provides patients with legal rights and voices in how healthcare groups/companies use the protected health information (PHI)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 areas of </a:t>
            </a:r>
            <a:r>
              <a:rPr lang="en-US" dirty="0" smtClean="0"/>
              <a:t>HIPAA </a:t>
            </a:r>
            <a:r>
              <a:rPr lang="en-US" dirty="0" smtClean="0"/>
              <a:t>include </a:t>
            </a:r>
            <a:r>
              <a:rPr lang="en-US" b="1" i="1" u="sng" dirty="0" smtClean="0"/>
              <a:t>“security requirements</a:t>
            </a:r>
            <a:r>
              <a:rPr lang="en-US" b="1" i="1" dirty="0" smtClean="0"/>
              <a:t>” </a:t>
            </a:r>
            <a:r>
              <a:rPr lang="en-US" dirty="0" smtClean="0"/>
              <a:t>for computer storage and transmission of healthcare data along with insurance claim "transaction</a:t>
            </a:r>
            <a:r>
              <a:rPr lang="en-US" b="1" i="1" u="sng" dirty="0" smtClean="0"/>
              <a:t> requirements”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Must Comply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Healthcare providers that </a:t>
            </a:r>
            <a:r>
              <a:rPr lang="en-US" i="1" u="sng" dirty="0" smtClean="0"/>
              <a:t>charge</a:t>
            </a:r>
            <a:r>
              <a:rPr lang="en-US" dirty="0" smtClean="0"/>
              <a:t> for services including EMS agencies, Fire Departments, Vol. Rescue Squads &amp; all personnel who work or volunteer for such groups/agencies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Companies &amp; individuals acting on behalf of such groups/agencies, more commonly called </a:t>
            </a:r>
            <a:r>
              <a:rPr lang="en-US" i="1" u="sng" dirty="0" smtClean="0"/>
              <a:t>“Business Associates”</a:t>
            </a:r>
            <a:endParaRPr lang="en-US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Impact 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Regulations affect how EMS personnel use &amp; transfer pt.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Requires EMS agencies to appoint a </a:t>
            </a:r>
            <a:r>
              <a:rPr lang="en-US" i="1" u="sng" dirty="0" smtClean="0"/>
              <a:t>“Compliance Officer</a:t>
            </a:r>
            <a:r>
              <a:rPr lang="en-US" i="1" dirty="0" smtClean="0"/>
              <a:t>”  </a:t>
            </a:r>
            <a:r>
              <a:rPr lang="en-US" dirty="0" smtClean="0"/>
              <a:t>&amp; create SOPs for the members to follow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HIPAA </a:t>
            </a:r>
            <a:r>
              <a:rPr lang="en-US" dirty="0" smtClean="0"/>
              <a:t>mandates training of EMS personnel and administrative support staff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Impact 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EMS agencies and personnel must follow </a:t>
            </a:r>
            <a:r>
              <a:rPr lang="en-US" dirty="0" smtClean="0"/>
              <a:t>HIPAA </a:t>
            </a:r>
            <a:r>
              <a:rPr lang="en-US" dirty="0" smtClean="0"/>
              <a:t>regulations during pt. care situations, when transporting pt. information and for administrative function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EMS agencies must follow </a:t>
            </a:r>
            <a:r>
              <a:rPr lang="en-US" dirty="0" smtClean="0"/>
              <a:t>HIPAA </a:t>
            </a:r>
            <a:r>
              <a:rPr lang="en-US" dirty="0" smtClean="0"/>
              <a:t>rules in </a:t>
            </a:r>
            <a:r>
              <a:rPr lang="en-US" i="1" u="sng" dirty="0" smtClean="0"/>
              <a:t>retaining, managing &amp; releasing </a:t>
            </a:r>
            <a:r>
              <a:rPr lang="en-US" dirty="0" smtClean="0"/>
              <a:t>patient information/records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Impact 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EMS agencies must abide by HIPAA regulations by notifying patients of their rights in a timely manner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EMS agencies must also request that each patient sign a statement acknowledging that he/she is aware of these rights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824</TotalTime>
  <Words>1627</Words>
  <Application>Microsoft Office PowerPoint</Application>
  <PresentationFormat>On-screen Show (4:3)</PresentationFormat>
  <Paragraphs>183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HIPAA Training for EMS Personnel</vt:lpstr>
      <vt:lpstr>Outline</vt:lpstr>
      <vt:lpstr>What is HIPAA?</vt:lpstr>
      <vt:lpstr>Slide 4</vt:lpstr>
      <vt:lpstr>Why is it needed?</vt:lpstr>
      <vt:lpstr>Who Must Comply ?</vt:lpstr>
      <vt:lpstr>How does it Impact EMS?</vt:lpstr>
      <vt:lpstr>How does it Impact EMS?</vt:lpstr>
      <vt:lpstr>How does it Impact EMS?</vt:lpstr>
      <vt:lpstr>Violation of HIPAA</vt:lpstr>
      <vt:lpstr>Components of HIPAA</vt:lpstr>
      <vt:lpstr>Using PHI</vt:lpstr>
      <vt:lpstr>Using PHI</vt:lpstr>
      <vt:lpstr>Using PHI</vt:lpstr>
      <vt:lpstr>PHI Basic Rules</vt:lpstr>
      <vt:lpstr>PHI Basic Rules</vt:lpstr>
      <vt:lpstr>PHI Basic Rules</vt:lpstr>
      <vt:lpstr>PHI Basic Rules</vt:lpstr>
      <vt:lpstr>Valid request for PHI (cont.)</vt:lpstr>
      <vt:lpstr>Valid request for PHI (cont.)</vt:lpstr>
      <vt:lpstr>Valid request for PHI (cont.)</vt:lpstr>
      <vt:lpstr>Using PHI – Family &amp; Friends</vt:lpstr>
      <vt:lpstr>Using PHI – 4 Step Decision Method</vt:lpstr>
      <vt:lpstr>Using PHI – NPP Notification Process</vt:lpstr>
      <vt:lpstr>Managing PHI - Records</vt:lpstr>
      <vt:lpstr>Case Scenarios</vt:lpstr>
      <vt:lpstr>Case Scenario</vt:lpstr>
      <vt:lpstr>Scenario</vt:lpstr>
      <vt:lpstr>Examples</vt:lpstr>
      <vt:lpstr>Example</vt:lpstr>
      <vt:lpstr>Example</vt:lpstr>
      <vt:lpstr>Example</vt:lpstr>
      <vt:lpstr>Example</vt:lpstr>
      <vt:lpstr>Example</vt:lpstr>
      <vt:lpstr>Example</vt:lpstr>
      <vt:lpstr>Review</vt:lpstr>
    </vt:vector>
  </TitlesOfParts>
  <Company>J&amp;D Scuba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HIPPA Training for EMS Personnel</dc:title>
  <dc:creator>Office 2004 Test Drive User</dc:creator>
  <cp:lastModifiedBy>melissa</cp:lastModifiedBy>
  <cp:revision>29</cp:revision>
  <dcterms:created xsi:type="dcterms:W3CDTF">2011-11-03T16:27:00Z</dcterms:created>
  <dcterms:modified xsi:type="dcterms:W3CDTF">2011-12-06T18:29:34Z</dcterms:modified>
</cp:coreProperties>
</file>